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8" r:id="rId3"/>
    <p:sldId id="275" r:id="rId4"/>
    <p:sldId id="257" r:id="rId5"/>
    <p:sldId id="261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91" r:id="rId15"/>
    <p:sldId id="292" r:id="rId16"/>
    <p:sldId id="260" r:id="rId17"/>
    <p:sldId id="274" r:id="rId18"/>
    <p:sldId id="273" r:id="rId19"/>
    <p:sldId id="262" r:id="rId20"/>
    <p:sldId id="289" r:id="rId21"/>
    <p:sldId id="263" r:id="rId22"/>
    <p:sldId id="287" r:id="rId23"/>
    <p:sldId id="288" r:id="rId24"/>
    <p:sldId id="286" r:id="rId25"/>
    <p:sldId id="290" r:id="rId26"/>
    <p:sldId id="285" r:id="rId27"/>
    <p:sldId id="266" r:id="rId28"/>
    <p:sldId id="293" r:id="rId29"/>
    <p:sldId id="294" r:id="rId30"/>
    <p:sldId id="295" r:id="rId31"/>
    <p:sldId id="296" r:id="rId32"/>
    <p:sldId id="297" r:id="rId33"/>
    <p:sldId id="298" r:id="rId34"/>
    <p:sldId id="264" r:id="rId35"/>
    <p:sldId id="259" r:id="rId36"/>
    <p:sldId id="299" r:id="rId37"/>
    <p:sldId id="284" r:id="rId38"/>
    <p:sldId id="267" r:id="rId39"/>
    <p:sldId id="265" r:id="rId40"/>
    <p:sldId id="268" r:id="rId41"/>
    <p:sldId id="270" r:id="rId42"/>
    <p:sldId id="269" r:id="rId43"/>
    <p:sldId id="271" r:id="rId44"/>
    <p:sldId id="300" r:id="rId45"/>
    <p:sldId id="27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3432A2-0CFA-433D-A925-F2F4078C9ED4}">
          <p14:sldIdLst>
            <p14:sldId id="256"/>
            <p14:sldId id="258"/>
            <p14:sldId id="275"/>
            <p14:sldId id="257"/>
            <p14:sldId id="261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91"/>
            <p14:sldId id="292"/>
            <p14:sldId id="260"/>
            <p14:sldId id="274"/>
            <p14:sldId id="273"/>
            <p14:sldId id="262"/>
            <p14:sldId id="289"/>
            <p14:sldId id="263"/>
            <p14:sldId id="287"/>
            <p14:sldId id="288"/>
            <p14:sldId id="286"/>
            <p14:sldId id="290"/>
            <p14:sldId id="285"/>
            <p14:sldId id="266"/>
            <p14:sldId id="293"/>
            <p14:sldId id="294"/>
            <p14:sldId id="295"/>
            <p14:sldId id="296"/>
            <p14:sldId id="297"/>
            <p14:sldId id="298"/>
            <p14:sldId id="264"/>
            <p14:sldId id="259"/>
            <p14:sldId id="299"/>
            <p14:sldId id="284"/>
            <p14:sldId id="267"/>
            <p14:sldId id="265"/>
            <p14:sldId id="268"/>
            <p14:sldId id="270"/>
            <p14:sldId id="269"/>
            <p14:sldId id="271"/>
            <p14:sldId id="30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jpg>
</file>

<file path=ppt/media/image34.jpg>
</file>

<file path=ppt/media/image35.jpg>
</file>

<file path=ppt/media/image36.jpg>
</file>

<file path=ppt/media/image37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E5D29-68AB-48D7-9D1B-8F45C02B57A9}" type="datetimeFigureOut">
              <a:rPr lang="en-GB" smtClean="0"/>
              <a:t>18/09/2016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1C63-42CE-4DE3-BF7B-4C7CD72AD0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29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8649E-3009-4668-B277-26E6313B6D88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75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7044C-7EDD-464F-AFB3-7BA02708D4BA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667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A03E6-D34A-46F4-A301-C78D7766EB07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30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965B3-09B4-4369-957C-5762B553257F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6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55DF3-2DAC-4232-BE1C-F364E33B564A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12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F5296-3BCB-4BA9-9516-02C8C8A27FE8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167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DF117-B3FD-49E8-9DD1-2A7337114D89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514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EB222-8B33-400C-BE69-4AB4CC061F04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84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CFBC2-E724-4487-8AC0-293E74B3E8A1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1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95F17-5C21-41A5-A0CC-75A2B069B8C0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68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FEE6A-413C-4B11-8165-0BA699F94BE6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901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2052A-9496-4F9E-8559-224C2F25C01A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5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62039"/>
            <a:ext cx="9144000" cy="642401"/>
          </a:xfrm>
        </p:spPr>
        <p:txBody>
          <a:bodyPr>
            <a:normAutofit/>
          </a:bodyPr>
          <a:lstStyle/>
          <a:p>
            <a:r>
              <a:rPr lang="en-GB" sz="4000" dirty="0"/>
              <a:t>By Brian Corteil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5867400"/>
            <a:ext cx="12192000" cy="1020910"/>
          </a:xfrm>
        </p:spPr>
        <p:txBody>
          <a:bodyPr/>
          <a:lstStyle/>
          <a:p>
            <a:r>
              <a:rPr lang="en-US" sz="2800" dirty="0"/>
              <a:t>Web: www.Corteil.co.uk/Blog	Twitter: @</a:t>
            </a:r>
            <a:r>
              <a:rPr lang="en-US" sz="2800" dirty="0" err="1"/>
              <a:t>CannonFodder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986" y="1371600"/>
            <a:ext cx="7728028" cy="2849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528763"/>
          </a:xfrm>
        </p:spPr>
        <p:txBody>
          <a:bodyPr>
            <a:noAutofit/>
          </a:bodyPr>
          <a:lstStyle/>
          <a:p>
            <a:r>
              <a:rPr lang="en-GB" sz="8000" dirty="0">
                <a:latin typeface="Stencil" panose="040409050D0802020404" pitchFamily="82" charset="0"/>
              </a:rPr>
              <a:t>How to build 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37036" y="4038600"/>
            <a:ext cx="81179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0" dirty="0">
                <a:latin typeface="Stencil" panose="040409050D0802020404" pitchFamily="82" charset="0"/>
              </a:rPr>
              <a:t>Winning Robot</a:t>
            </a:r>
          </a:p>
        </p:txBody>
      </p:sp>
    </p:spTree>
    <p:extLst>
      <p:ext uri="{BB962C8B-B14F-4D97-AF65-F5344CB8AC3E}">
        <p14:creationId xmlns:p14="http://schemas.microsoft.com/office/powerpoint/2010/main" val="1653895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4 Wheel Drive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907" y="1825625"/>
            <a:ext cx="5880186" cy="4351338"/>
          </a:xfrm>
        </p:spPr>
      </p:pic>
    </p:spTree>
    <p:extLst>
      <p:ext uri="{BB962C8B-B14F-4D97-AF65-F5344CB8AC3E}">
        <p14:creationId xmlns:p14="http://schemas.microsoft.com/office/powerpoint/2010/main" val="2914329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6 Wheel Drive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644" y="1825625"/>
            <a:ext cx="5766712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2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Tank Tracks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 useBgFill="1">
        <p:nvSpPr>
          <p:cNvPr id="6" name="Rectangle 5"/>
          <p:cNvSpPr/>
          <p:nvPr/>
        </p:nvSpPr>
        <p:spPr>
          <a:xfrm>
            <a:off x="2971800" y="5867400"/>
            <a:ext cx="1219200" cy="4889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3476109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Walking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46" y="1600200"/>
            <a:ext cx="5841708" cy="4180116"/>
          </a:xfrm>
        </p:spPr>
      </p:pic>
      <p:sp>
        <p:nvSpPr>
          <p:cNvPr id="8" name="TextBox 7"/>
          <p:cNvSpPr txBox="1"/>
          <p:nvPr/>
        </p:nvSpPr>
        <p:spPr>
          <a:xfrm>
            <a:off x="8458200" y="5987018"/>
            <a:ext cx="354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Image stolen from www.robotical.io</a:t>
            </a:r>
          </a:p>
        </p:txBody>
      </p:sp>
    </p:spTree>
    <p:extLst>
      <p:ext uri="{BB962C8B-B14F-4D97-AF65-F5344CB8AC3E}">
        <p14:creationId xmlns:p14="http://schemas.microsoft.com/office/powerpoint/2010/main" val="4285518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Omnidirectional Robot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964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>
                <a:latin typeface="Stencil" panose="040409050D0802020404" pitchFamily="82" charset="0"/>
              </a:rPr>
              <a:t>Mecanum</a:t>
            </a:r>
            <a:r>
              <a:rPr lang="en-GB" dirty="0">
                <a:latin typeface="Stencil" panose="040409050D0802020404" pitchFamily="82" charset="0"/>
              </a:rPr>
              <a:t> Wheel Robot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952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22502"/>
            <a:ext cx="10515600" cy="1033462"/>
          </a:xfrm>
        </p:spPr>
        <p:txBody>
          <a:bodyPr>
            <a:noAutofit/>
          </a:bodyPr>
          <a:lstStyle/>
          <a:p>
            <a:pPr algn="ctr"/>
            <a:r>
              <a:rPr lang="en-GB" sz="4000" dirty="0">
                <a:latin typeface="Stencil" panose="040409050D0802020404" pitchFamily="82" charset="0"/>
              </a:rPr>
              <a:t>What Raspberry Pi is best for a Robot?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600200"/>
            <a:ext cx="6096000" cy="46695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094089"/>
            <a:ext cx="609600" cy="60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547023" y="6214223"/>
            <a:ext cx="1806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Image lifted from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01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3837483" cy="38374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0373">
            <a:off x="6533454" y="-191875"/>
            <a:ext cx="4221231" cy="4221231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372350"/>
              </p:ext>
            </p:extLst>
          </p:nvPr>
        </p:nvGraphicFramePr>
        <p:xfrm>
          <a:off x="685800" y="3547330"/>
          <a:ext cx="108204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77749644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0977078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509352078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25340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41645385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8124006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48940464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6394258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CPU cores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USB</a:t>
                      </a:r>
                      <a:br>
                        <a:rPr lang="en-GB" dirty="0"/>
                      </a:br>
                      <a:r>
                        <a:rPr lang="en-GB" dirty="0"/>
                        <a:t>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/>
                        <a:t>Wi-fi</a:t>
                      </a:r>
                      <a:r>
                        <a:rPr lang="en-GB" dirty="0"/>
                        <a:t>/Bluetooth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Power 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Best</a:t>
                      </a:r>
                      <a:r>
                        <a:rPr lang="en-GB" baseline="0" dirty="0"/>
                        <a:t> for?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10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Pi3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1.2GHz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230 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CV, multitasking, 4 USB</a:t>
                      </a:r>
                      <a:r>
                        <a:rPr lang="en-GB" baseline="0" dirty="0"/>
                        <a:t> ports, CPU speed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628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Zero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 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512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 (OTG)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aseline="0" dirty="0"/>
                        <a:t>100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Cost, Size, low Power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0617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96877" y="5807631"/>
            <a:ext cx="6192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*Wild card for the A+ if it gets an update with Bluetooth &amp; Wi-Fi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0600" y="2360297"/>
            <a:ext cx="1525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Pi Zero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95255" y="2360296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Pi 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438262" y="6189663"/>
            <a:ext cx="2067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Images nicked from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7254" y="5951956"/>
            <a:ext cx="844746" cy="844746"/>
          </a:xfrm>
          <a:prstGeom prst="rect">
            <a:avLst/>
          </a:prstGeom>
        </p:spPr>
      </p:pic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378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1225"/>
          </a:xfrm>
        </p:spPr>
        <p:txBody>
          <a:bodyPr>
            <a:normAutofit/>
          </a:bodyPr>
          <a:lstStyle/>
          <a:p>
            <a:pPr algn="ctr"/>
            <a:r>
              <a:rPr lang="en-GB" sz="8000" dirty="0">
                <a:latin typeface="Stencil" panose="040409050D0802020404" pitchFamily="82" charset="0"/>
              </a:rPr>
              <a:t>Wheels or tracks?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092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The Chassis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Most important thing, it holds your robot together </a:t>
            </a:r>
          </a:p>
          <a:p>
            <a:r>
              <a:rPr lang="en-GB" dirty="0"/>
              <a:t>What do I build it out off? </a:t>
            </a:r>
          </a:p>
          <a:p>
            <a:r>
              <a:rPr lang="en-GB" dirty="0"/>
              <a:t>Get the motors, wheels, motor driver and battery fitted on the chassis first.</a:t>
            </a:r>
          </a:p>
          <a:p>
            <a:r>
              <a:rPr lang="en-GB" dirty="0"/>
              <a:t>Start driving ASAP!!!!</a:t>
            </a:r>
          </a:p>
          <a:p>
            <a:r>
              <a:rPr lang="en-GB" dirty="0"/>
              <a:t>Test it</a:t>
            </a:r>
            <a:br>
              <a:rPr lang="en-GB" dirty="0"/>
            </a:br>
            <a:r>
              <a:rPr lang="en-GB" dirty="0"/>
              <a:t>Give it to someone to drive (break), who is not part of your team to test drive, they will find the kinks in your build.</a:t>
            </a:r>
          </a:p>
          <a:p>
            <a:r>
              <a:rPr lang="en-GB" dirty="0"/>
              <a:t>200 school kids, is a good test group.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43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33400"/>
            <a:ext cx="12191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Only 198 </a:t>
            </a:r>
            <a:r>
              <a:rPr lang="en-GB" sz="9600">
                <a:latin typeface="Stencil" panose="040409050D0802020404" pitchFamily="82" charset="0"/>
              </a:rPr>
              <a:t>Days to</a:t>
            </a:r>
          </a:p>
          <a:p>
            <a:pPr algn="ctr"/>
            <a:r>
              <a:rPr lang="en-GB" sz="9600">
                <a:latin typeface="Stencil" panose="040409050D0802020404" pitchFamily="82" charset="0"/>
              </a:rPr>
              <a:t>Pi </a:t>
            </a:r>
            <a:r>
              <a:rPr lang="en-GB" sz="9600" dirty="0">
                <a:latin typeface="Stencil" panose="040409050D0802020404" pitchFamily="82" charset="0"/>
              </a:rPr>
              <a:t>Wars!!!</a:t>
            </a:r>
          </a:p>
        </p:txBody>
      </p:sp>
      <p:sp>
        <p:nvSpPr>
          <p:cNvPr id="3" name="TextBox 2"/>
          <p:cNvSpPr txBox="1"/>
          <p:nvPr/>
        </p:nvSpPr>
        <p:spPr>
          <a:xfrm rot="851008">
            <a:off x="-91823" y="3113351"/>
            <a:ext cx="1205435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400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Don't Panic!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3034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1225"/>
          </a:xfrm>
        </p:spPr>
        <p:txBody>
          <a:bodyPr>
            <a:no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Big Meaty Motors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873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Motors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Brushless</a:t>
            </a:r>
            <a:br>
              <a:rPr lang="en-GB" dirty="0"/>
            </a:br>
            <a:r>
              <a:rPr lang="en-GB" dirty="0"/>
              <a:t>Pros: no brushes to ware out, more torque, more power, better control, power to size ratio</a:t>
            </a:r>
            <a:br>
              <a:rPr lang="en-GB" dirty="0"/>
            </a:br>
            <a:r>
              <a:rPr lang="en-GB" dirty="0"/>
              <a:t>Cons: less rugged, complex &amp; expensive controls, cost</a:t>
            </a:r>
          </a:p>
          <a:p>
            <a:pPr marL="0" indent="0">
              <a:buNone/>
            </a:pPr>
            <a:r>
              <a:rPr lang="en-GB" dirty="0"/>
              <a:t>Brushed</a:t>
            </a:r>
          </a:p>
          <a:p>
            <a:pPr marL="0" indent="0">
              <a:buNone/>
            </a:pPr>
            <a:r>
              <a:rPr lang="en-GB" dirty="0"/>
              <a:t>Pros: high torque at lower speeds, simple control circuits, cost</a:t>
            </a:r>
            <a:br>
              <a:rPr lang="en-GB" dirty="0"/>
            </a:br>
            <a:r>
              <a:rPr lang="en-GB" dirty="0"/>
              <a:t>Cons: shorter operational life, power to size ratio</a:t>
            </a:r>
          </a:p>
          <a:p>
            <a:pPr marL="0" indent="0">
              <a:buNone/>
            </a:pPr>
            <a:r>
              <a:rPr lang="en-GB" dirty="0"/>
              <a:t>Stepper</a:t>
            </a:r>
            <a:br>
              <a:rPr lang="en-GB" dirty="0"/>
            </a:br>
            <a:r>
              <a:rPr lang="en-GB" dirty="0"/>
              <a:t>Pros: precise control (turns in small steps)</a:t>
            </a:r>
            <a:br>
              <a:rPr lang="en-GB" dirty="0"/>
            </a:br>
            <a:r>
              <a:rPr lang="en-GB" dirty="0"/>
              <a:t>Cons: complex controls, cost, slow 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585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Brushless Motor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187" y="2029619"/>
            <a:ext cx="5381625" cy="3943350"/>
          </a:xfrm>
        </p:spPr>
      </p:pic>
    </p:spTree>
    <p:extLst>
      <p:ext uri="{BB962C8B-B14F-4D97-AF65-F5344CB8AC3E}">
        <p14:creationId xmlns:p14="http://schemas.microsoft.com/office/powerpoint/2010/main" val="2774125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Brushed Motor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0" y="2096294"/>
            <a:ext cx="5080000" cy="381000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035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Stepper Motor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751" y="1447800"/>
            <a:ext cx="8328497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15400" y="5987018"/>
            <a:ext cx="2125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Image pinched from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59158"/>
            <a:ext cx="914400" cy="38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96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What Do The Markings On The Motor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rpm:</a:t>
            </a:r>
            <a:br>
              <a:rPr lang="en-GB" dirty="0"/>
            </a:br>
            <a:r>
              <a:rPr lang="en-GB" dirty="0"/>
              <a:t>Revolutions Per Minute. Can also be shown as r/min. The lower the number the slower the motor is. E</a:t>
            </a:r>
          </a:p>
          <a:p>
            <a:pPr marL="0" indent="0">
              <a:buNone/>
            </a:pPr>
            <a:r>
              <a:rPr lang="en-GB" dirty="0"/>
              <a:t>Example: 500 rpm is faster than 25 rpm.</a:t>
            </a:r>
          </a:p>
          <a:p>
            <a:r>
              <a:rPr lang="en-GB" dirty="0"/>
              <a:t>DC:12v </a:t>
            </a:r>
            <a:br>
              <a:rPr lang="en-GB" dirty="0"/>
            </a:br>
            <a:r>
              <a:rPr lang="en-GB" dirty="0"/>
              <a:t>The rated voltage of the motor, can also be shown as 12v dc.</a:t>
            </a:r>
            <a:br>
              <a:rPr lang="en-GB" dirty="0"/>
            </a:br>
            <a:r>
              <a:rPr lang="en-GB" dirty="0"/>
              <a:t>DC means that the motor must be power by a direct current source like a battery.</a:t>
            </a:r>
          </a:p>
          <a:p>
            <a:r>
              <a:rPr lang="en-GB" dirty="0"/>
              <a:t>Gear box ratio:</a:t>
            </a:r>
            <a:br>
              <a:rPr lang="en-GB" dirty="0"/>
            </a:br>
            <a:r>
              <a:rPr lang="en-GB" dirty="0"/>
              <a:t>If a motor output is described as a ratio, the lower the number the faster the motor.</a:t>
            </a:r>
          </a:p>
          <a:p>
            <a:pPr marL="0" indent="0">
              <a:buNone/>
            </a:pPr>
            <a:r>
              <a:rPr lang="en-GB" dirty="0"/>
              <a:t>Example: 50:1 is faster than 254:1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305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Motor Stall Current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205" y="1848343"/>
            <a:ext cx="7811590" cy="4305901"/>
          </a:xfrm>
        </p:spPr>
      </p:pic>
    </p:spTree>
    <p:extLst>
      <p:ext uri="{BB962C8B-B14F-4D97-AF65-F5344CB8AC3E}">
        <p14:creationId xmlns:p14="http://schemas.microsoft.com/office/powerpoint/2010/main" val="10141628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Motor Controllers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b="1" dirty="0"/>
              <a:t>Max peak current</a:t>
            </a:r>
            <a:br>
              <a:rPr lang="en-GB" dirty="0"/>
            </a:br>
            <a:r>
              <a:rPr lang="en-GB" dirty="0"/>
              <a:t>how much current the driver will tolerate before releasing magic smoke.</a:t>
            </a:r>
          </a:p>
          <a:p>
            <a:r>
              <a:rPr lang="en-GB" b="1" dirty="0"/>
              <a:t>Drive voltage</a:t>
            </a:r>
            <a:br>
              <a:rPr lang="en-GB" dirty="0"/>
            </a:br>
            <a:r>
              <a:rPr lang="en-GB" dirty="0" err="1"/>
              <a:t>voltage</a:t>
            </a:r>
            <a:r>
              <a:rPr lang="en-GB" dirty="0"/>
              <a:t>, you can drive the motor(s)</a:t>
            </a:r>
          </a:p>
          <a:p>
            <a:r>
              <a:rPr lang="en-GB" b="1" dirty="0"/>
              <a:t>Drive Current</a:t>
            </a:r>
            <a:br>
              <a:rPr lang="en-GB" b="1" dirty="0"/>
            </a:br>
            <a:r>
              <a:rPr lang="en-GB" dirty="0"/>
              <a:t>consent current the driver chip can maintain.</a:t>
            </a:r>
          </a:p>
          <a:p>
            <a:r>
              <a:rPr lang="en-GB" b="1" dirty="0"/>
              <a:t>Logic Voltage</a:t>
            </a:r>
            <a:br>
              <a:rPr lang="en-GB" b="1" dirty="0"/>
            </a:br>
            <a:r>
              <a:rPr lang="en-GB" dirty="0" err="1"/>
              <a:t>voltage</a:t>
            </a:r>
            <a:r>
              <a:rPr lang="en-GB" dirty="0"/>
              <a:t>, the logic must be driven to function</a:t>
            </a:r>
          </a:p>
          <a:p>
            <a:r>
              <a:rPr lang="en-GB" b="1" dirty="0"/>
              <a:t>Logic Current</a:t>
            </a:r>
            <a:br>
              <a:rPr lang="en-GB" b="1" dirty="0"/>
            </a:br>
            <a:r>
              <a:rPr lang="en-GB" dirty="0" err="1"/>
              <a:t>current</a:t>
            </a:r>
            <a:r>
              <a:rPr lang="en-GB" dirty="0"/>
              <a:t>, required to function</a:t>
            </a:r>
            <a:br>
              <a:rPr lang="en-GB" b="1" dirty="0"/>
            </a:br>
            <a:endParaRPr lang="en-GB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6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5400" dirty="0">
                <a:latin typeface="Stencil" panose="040409050D0802020404" pitchFamily="82" charset="0"/>
              </a:rPr>
              <a:t>L298N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159" y="1825625"/>
            <a:ext cx="4265681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1346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Adafruit DRV8871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214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Revenge</a:t>
            </a:r>
            <a:br>
              <a:rPr lang="en-GB" dirty="0">
                <a:latin typeface="Stencil" panose="040409050D0802020404" pitchFamily="82" charset="0"/>
              </a:rPr>
            </a:br>
            <a:r>
              <a:rPr lang="en-GB" dirty="0">
                <a:latin typeface="Stencil" panose="040409050D0802020404" pitchFamily="82" charset="0"/>
              </a:rPr>
              <a:t>Pi Wars 2015 Winner (A3 Size)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60" y="1825625"/>
            <a:ext cx="7733680" cy="4351338"/>
          </a:xfrm>
        </p:spPr>
      </p:pic>
    </p:spTree>
    <p:extLst>
      <p:ext uri="{BB962C8B-B14F-4D97-AF65-F5344CB8AC3E}">
        <p14:creationId xmlns:p14="http://schemas.microsoft.com/office/powerpoint/2010/main" val="393362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Explorer </a:t>
            </a:r>
            <a:r>
              <a:rPr lang="en-GB" dirty="0" err="1">
                <a:latin typeface="Stencil" panose="040409050D0802020404" pitchFamily="82" charset="0"/>
              </a:rPr>
              <a:t>pHAT</a:t>
            </a:r>
            <a:r>
              <a:rPr lang="en-GB" dirty="0">
                <a:latin typeface="Stencil" panose="040409050D0802020404" pitchFamily="82" charset="0"/>
              </a:rPr>
              <a:t> &amp; Explorer hat pro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870143"/>
            <a:ext cx="3358297" cy="3358297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796693"/>
            <a:ext cx="3505198" cy="35051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1451160"/>
            <a:ext cx="4196262" cy="419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768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4tronix </a:t>
            </a:r>
            <a:r>
              <a:rPr lang="en-GB" dirty="0" err="1">
                <a:latin typeface="Stencil" panose="040409050D0802020404" pitchFamily="82" charset="0"/>
              </a:rPr>
              <a:t>Picon</a:t>
            </a:r>
            <a:r>
              <a:rPr lang="en-GB" dirty="0">
                <a:latin typeface="Stencil" panose="040409050D0802020404" pitchFamily="82" charset="0"/>
              </a:rPr>
              <a:t> Zero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155" y="2133600"/>
            <a:ext cx="6806362" cy="329428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904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PiBorg </a:t>
            </a:r>
            <a:r>
              <a:rPr lang="en-GB" dirty="0" err="1">
                <a:latin typeface="Stencil" panose="040409050D0802020404" pitchFamily="82" charset="0"/>
              </a:rPr>
              <a:t>ZeroBorg</a:t>
            </a:r>
            <a:endParaRPr lang="en-GB" dirty="0">
              <a:latin typeface="Stencil" panose="040409050D0802020404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11" y="1825625"/>
            <a:ext cx="6093777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90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PiBorg Reverse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594" y="1825625"/>
            <a:ext cx="3722811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89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835275"/>
          </a:xfrm>
        </p:spPr>
        <p:txBody>
          <a:bodyPr>
            <a:norm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Batteries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179618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encil" panose="040409050D0802020404" pitchFamily="82" charset="0"/>
              </a:rPr>
              <a:t>Or how to make your life</a:t>
            </a:r>
          </a:p>
          <a:p>
            <a:pPr algn="ctr"/>
            <a:r>
              <a:rPr lang="en-GB" sz="4400" dirty="0">
                <a:latin typeface="Stencil" panose="040409050D0802020404" pitchFamily="82" charset="0"/>
              </a:rPr>
              <a:t>interesting in all the wrong ways!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4386591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43000"/>
            <a:ext cx="12192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Rule Zero:</a:t>
            </a:r>
          </a:p>
          <a:p>
            <a:pPr algn="ctr"/>
            <a:endParaRPr lang="en-GB" sz="9600" dirty="0">
              <a:latin typeface="Stencil" panose="040409050D0802020404" pitchFamily="82" charset="0"/>
            </a:endParaRPr>
          </a:p>
          <a:p>
            <a:pPr algn="ctr"/>
            <a:r>
              <a:rPr lang="en-GB" sz="9600" dirty="0">
                <a:latin typeface="Stencil" panose="040409050D0802020404" pitchFamily="82" charset="0"/>
              </a:rPr>
              <a:t>Don't be on fire!</a:t>
            </a:r>
          </a:p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123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857"/>
            <a:ext cx="7050269" cy="435133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03777"/>
            <a:ext cx="5334004" cy="5333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>
                <a:latin typeface="Stencil" panose="040409050D0802020404" pitchFamily="82" charset="0"/>
              </a:rPr>
              <a:t>LiPo</a:t>
            </a:r>
            <a:endParaRPr lang="en-GB" dirty="0">
              <a:latin typeface="Stencil" panose="040409050D0802020404" pitchFamily="8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151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Battery Types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LiPo</a:t>
            </a:r>
            <a:br>
              <a:rPr lang="en-GB" dirty="0"/>
            </a:br>
            <a:r>
              <a:rPr lang="en-GB" dirty="0"/>
              <a:t>there are two types of LiPo</a:t>
            </a:r>
            <a:br>
              <a:rPr lang="en-GB" dirty="0"/>
            </a:br>
            <a:r>
              <a:rPr lang="en-GB" dirty="0"/>
              <a:t>Type 1: built in safety circuits</a:t>
            </a:r>
            <a:br>
              <a:rPr lang="en-GB" dirty="0"/>
            </a:br>
            <a:r>
              <a:rPr lang="en-GB" dirty="0"/>
              <a:t>Type 2: no safety circuits!</a:t>
            </a:r>
          </a:p>
          <a:p>
            <a:r>
              <a:rPr lang="en-GB" dirty="0"/>
              <a:t>NiCad or NiMH</a:t>
            </a:r>
          </a:p>
          <a:p>
            <a:r>
              <a:rPr lang="en-GB" dirty="0"/>
              <a:t>Lead Acid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More information</a:t>
            </a:r>
          </a:p>
          <a:p>
            <a:pPr marL="0" indent="0">
              <a:buNone/>
            </a:pPr>
            <a:r>
              <a:rPr lang="en-GB" dirty="0"/>
              <a:t>https://en.wikipedia.org/wiki/List_of_battery_types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0233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Control Methods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58" y="2257425"/>
            <a:ext cx="3674544" cy="2713038"/>
          </a:xfr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1295400" y="25908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827211"/>
            <a:ext cx="3352800" cy="335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98" y="2360610"/>
            <a:ext cx="2286002" cy="22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585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8000"/>
          </a:xfrm>
        </p:spPr>
        <p:txBody>
          <a:bodyPr>
            <a:normAutofit/>
          </a:bodyPr>
          <a:lstStyle/>
          <a:p>
            <a:pPr algn="ctr"/>
            <a:r>
              <a:rPr lang="en-GB" sz="7200" dirty="0">
                <a:latin typeface="Stencil" panose="040409050D0802020404" pitchFamily="82" charset="0"/>
              </a:rPr>
              <a:t>Make sure you drive your robot as often as possible!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73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177" y="457200"/>
            <a:ext cx="10515600" cy="940133"/>
          </a:xfrm>
        </p:spPr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First steps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397333"/>
            <a:ext cx="10515600" cy="469231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What type of robot are you going to built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Which Raspberry Pi to use?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Kit or scratch build your own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Wheels or tracks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Motor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Battery type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Battery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Control method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3674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Display</a:t>
            </a:r>
          </a:p>
          <a:p>
            <a:r>
              <a:rPr lang="en-GB" dirty="0"/>
              <a:t>LEDs</a:t>
            </a:r>
          </a:p>
          <a:p>
            <a:r>
              <a:rPr lang="en-GB" dirty="0"/>
              <a:t>Access point</a:t>
            </a:r>
          </a:p>
          <a:p>
            <a:r>
              <a:rPr lang="en-GB" dirty="0"/>
              <a:t>Via SSH</a:t>
            </a:r>
          </a:p>
          <a:p>
            <a:r>
              <a:rPr lang="en-GB" dirty="0"/>
              <a:t>Bluetooth</a:t>
            </a:r>
          </a:p>
          <a:p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7283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55782"/>
            <a:ext cx="6248400" cy="3001963"/>
          </a:xfrm>
        </p:spPr>
        <p:txBody>
          <a:bodyPr>
            <a:noAutofit/>
          </a:bodyPr>
          <a:lstStyle/>
          <a:p>
            <a:pPr algn="ctr"/>
            <a:r>
              <a:rPr lang="en-GB" sz="20000" dirty="0">
                <a:latin typeface="Stencil" panose="040409050D0802020404" pitchFamily="82" charset="0"/>
              </a:rPr>
              <a:t>KISS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9160" y="4343400"/>
            <a:ext cx="105576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latin typeface="Stencil" panose="040409050D0802020404" pitchFamily="82" charset="0"/>
              </a:rPr>
              <a:t>(keep it simple silly)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11331440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Sensors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Distance</a:t>
            </a:r>
          </a:p>
          <a:p>
            <a:pPr marL="0" indent="0">
              <a:buNone/>
            </a:pPr>
            <a:r>
              <a:rPr lang="en-GB" dirty="0"/>
              <a:t>IR</a:t>
            </a:r>
          </a:p>
          <a:p>
            <a:pPr marL="0" indent="0">
              <a:buNone/>
            </a:pPr>
            <a:r>
              <a:rPr lang="en-GB" dirty="0"/>
              <a:t>ToF</a:t>
            </a:r>
          </a:p>
          <a:p>
            <a:pPr marL="0" indent="0">
              <a:buNone/>
            </a:pPr>
            <a:r>
              <a:rPr lang="en-GB" dirty="0"/>
              <a:t>Sonic</a:t>
            </a:r>
          </a:p>
          <a:p>
            <a:r>
              <a:rPr lang="en-GB" dirty="0"/>
              <a:t>Wheel/motor Encoders</a:t>
            </a:r>
          </a:p>
          <a:p>
            <a:r>
              <a:rPr lang="en-GB" dirty="0"/>
              <a:t>Line following</a:t>
            </a:r>
          </a:p>
          <a:p>
            <a:r>
              <a:rPr lang="en-GB" dirty="0"/>
              <a:t>Camera</a:t>
            </a:r>
          </a:p>
          <a:p>
            <a:r>
              <a:rPr lang="en-GB" dirty="0"/>
              <a:t>IMU</a:t>
            </a:r>
          </a:p>
          <a:p>
            <a:r>
              <a:rPr lang="en-GB" dirty="0"/>
              <a:t>What the Arduino for?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Use an Arduino where it makes sense, to off load time critical functions from the Raspberry Pi</a:t>
            </a:r>
          </a:p>
          <a:p>
            <a:pPr marL="0" indent="0">
              <a:buNone/>
            </a:pPr>
            <a:r>
              <a:rPr lang="en-GB" dirty="0" err="1"/>
              <a:t>Eg</a:t>
            </a:r>
            <a:r>
              <a:rPr lang="en-GB" dirty="0"/>
              <a:t> Analog to Digital conversion, keeping track of encoders, and other sensors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671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Useful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Py</a:t>
            </a:r>
            <a:r>
              <a:rPr lang="en-GB" dirty="0"/>
              <a:t> Charm Pro – great programming aid, there is a free version.</a:t>
            </a:r>
          </a:p>
          <a:p>
            <a:r>
              <a:rPr lang="en-GB" dirty="0"/>
              <a:t>Inkscape – CAD</a:t>
            </a:r>
          </a:p>
          <a:p>
            <a:r>
              <a:rPr lang="en-GB" dirty="0"/>
              <a:t>Open CAD – CAD</a:t>
            </a:r>
          </a:p>
          <a:p>
            <a:r>
              <a:rPr lang="en-GB" dirty="0"/>
              <a:t>360 vision – 3D</a:t>
            </a:r>
          </a:p>
          <a:p>
            <a:r>
              <a:rPr lang="en-GB" dirty="0"/>
              <a:t>Putty –SSH client</a:t>
            </a:r>
          </a:p>
          <a:p>
            <a:r>
              <a:rPr lang="en-GB" dirty="0" err="1"/>
              <a:t>Filezilla</a:t>
            </a:r>
            <a:r>
              <a:rPr lang="en-GB" dirty="0"/>
              <a:t> – FTP client</a:t>
            </a:r>
          </a:p>
          <a:p>
            <a:r>
              <a:rPr lang="en-GB" dirty="0" err="1"/>
              <a:t>Github</a:t>
            </a:r>
            <a:r>
              <a:rPr lang="en-GB" dirty="0"/>
              <a:t> – code bank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65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Steal your code</a:t>
            </a:r>
            <a:br>
              <a:rPr lang="en-GB" dirty="0">
                <a:latin typeface="Stencil" panose="040409050D0802020404" pitchFamily="82" charset="0"/>
              </a:rPr>
            </a:br>
            <a:r>
              <a:rPr lang="en-GB" dirty="0">
                <a:latin typeface="Stencil" panose="040409050D0802020404" pitchFamily="82" charset="0"/>
              </a:rPr>
              <a:t>(stand on the shoulders of giants)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and modify other peoples code</a:t>
            </a:r>
          </a:p>
          <a:p>
            <a:r>
              <a:rPr lang="en-GB" dirty="0"/>
              <a:t>GPIO zero</a:t>
            </a:r>
          </a:p>
          <a:p>
            <a:r>
              <a:rPr lang="en-GB" dirty="0"/>
              <a:t>Steal your code (</a:t>
            </a:r>
            <a:r>
              <a:rPr lang="en-GB" dirty="0" err="1"/>
              <a:t>github</a:t>
            </a:r>
            <a:r>
              <a:rPr lang="en-GB" dirty="0"/>
              <a:t>)</a:t>
            </a:r>
          </a:p>
          <a:p>
            <a:r>
              <a:rPr lang="en-GB" dirty="0"/>
              <a:t>Stand on the shoulder of giants</a:t>
            </a:r>
          </a:p>
          <a:p>
            <a:r>
              <a:rPr lang="en-GB" dirty="0"/>
              <a:t>Create your own libraries – reuse code were possible</a:t>
            </a:r>
            <a:br>
              <a:rPr lang="en-GB" dirty="0"/>
            </a:br>
            <a:r>
              <a:rPr lang="en-GB" dirty="0" err="1"/>
              <a:t>ie</a:t>
            </a:r>
            <a:r>
              <a:rPr lang="en-GB" dirty="0"/>
              <a:t>: maze and speed challenges both use distance sensors</a:t>
            </a:r>
          </a:p>
          <a:p>
            <a:r>
              <a:rPr lang="en-GB" dirty="0"/>
              <a:t>Join the Pi Wars – unofficial forum, ask questions!</a:t>
            </a:r>
            <a:br>
              <a:rPr lang="en-GB" dirty="0"/>
            </a:br>
            <a:br>
              <a:rPr lang="en-GB" dirty="0"/>
            </a:br>
            <a:r>
              <a:rPr lang="en-GB" dirty="0"/>
              <a:t>Search Google Groups for Pi Wars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35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8000"/>
          </a:xfrm>
        </p:spPr>
        <p:txBody>
          <a:bodyPr>
            <a:normAutofit/>
          </a:bodyPr>
          <a:lstStyle/>
          <a:p>
            <a:pPr algn="ctr"/>
            <a:r>
              <a:rPr lang="en-GB" sz="7200" dirty="0">
                <a:latin typeface="Stencil" panose="040409050D0802020404" pitchFamily="82" charset="0"/>
              </a:rPr>
              <a:t>Make sure you drive your robot as often as possible!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561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12192000" cy="2819400"/>
          </a:xfrm>
        </p:spPr>
        <p:txBody>
          <a:bodyPr>
            <a:norm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A Spotter’s Guide to Robots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197" y="2971800"/>
            <a:ext cx="1962403" cy="3246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57407" y="5975866"/>
            <a:ext cx="219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Image acquired from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6008132"/>
            <a:ext cx="86868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3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Balancing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19537" y="2200936"/>
            <a:ext cx="4352925" cy="326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99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Ball Balancing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432734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tencil" panose="040409050D0802020404" pitchFamily="82" charset="0"/>
              </a:rPr>
              <a:t>2 wheel drive tail drag/caster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484745"/>
            <a:ext cx="6248400" cy="462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53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tencil" panose="040409050D0802020404" pitchFamily="82" charset="0"/>
              </a:rPr>
              <a:t>RC Car / Truck Conversion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405" y="1825625"/>
            <a:ext cx="6839189" cy="435133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Web: www.corteil.co.uk/Blog   Twitter: @CannonFodder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60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OfficeLight_16x9</Template>
  <TotalTime>1446</TotalTime>
  <Words>743</Words>
  <Application>Microsoft Office PowerPoint</Application>
  <PresentationFormat>Widescreen</PresentationFormat>
  <Paragraphs>197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Stencil</vt:lpstr>
      <vt:lpstr>Office Theme</vt:lpstr>
      <vt:lpstr>How to build a</vt:lpstr>
      <vt:lpstr>PowerPoint Presentation</vt:lpstr>
      <vt:lpstr>Revenge Pi Wars 2015 Winner (A3 Size)</vt:lpstr>
      <vt:lpstr>First steps</vt:lpstr>
      <vt:lpstr>A Spotter’s Guide to Robots</vt:lpstr>
      <vt:lpstr>Balancing Robot</vt:lpstr>
      <vt:lpstr>Ball Balancing Robot</vt:lpstr>
      <vt:lpstr>2 wheel drive tail drag/caster</vt:lpstr>
      <vt:lpstr>RC Car / Truck Conversion</vt:lpstr>
      <vt:lpstr>4 Wheel Drive</vt:lpstr>
      <vt:lpstr>6 Wheel Drive</vt:lpstr>
      <vt:lpstr>Tank Tracks</vt:lpstr>
      <vt:lpstr>Walking Robot</vt:lpstr>
      <vt:lpstr>Omnidirectional Robot</vt:lpstr>
      <vt:lpstr>Mecanum Wheel Robot</vt:lpstr>
      <vt:lpstr>What Raspberry Pi is best for a Robot?</vt:lpstr>
      <vt:lpstr>PowerPoint Presentation</vt:lpstr>
      <vt:lpstr>Wheels or tracks?</vt:lpstr>
      <vt:lpstr>The Chassis</vt:lpstr>
      <vt:lpstr>Big Meaty Motors</vt:lpstr>
      <vt:lpstr>Motors Types</vt:lpstr>
      <vt:lpstr>Brushless Motor</vt:lpstr>
      <vt:lpstr>Brushed Motor</vt:lpstr>
      <vt:lpstr>Stepper Motor</vt:lpstr>
      <vt:lpstr>What Do The Markings On The Motor Mean?</vt:lpstr>
      <vt:lpstr>Motor Stall Current </vt:lpstr>
      <vt:lpstr>Motor Controllers</vt:lpstr>
      <vt:lpstr>L298N</vt:lpstr>
      <vt:lpstr>Adafruit DRV8871</vt:lpstr>
      <vt:lpstr>Explorer pHAT &amp; Explorer hat pro</vt:lpstr>
      <vt:lpstr>4tronix Picon Zero</vt:lpstr>
      <vt:lpstr>PiBorg ZeroBorg</vt:lpstr>
      <vt:lpstr>PiBorg Reverse</vt:lpstr>
      <vt:lpstr>Batteries</vt:lpstr>
      <vt:lpstr>PowerPoint Presentation</vt:lpstr>
      <vt:lpstr>LiPo</vt:lpstr>
      <vt:lpstr>Battery Types</vt:lpstr>
      <vt:lpstr>Control Methods</vt:lpstr>
      <vt:lpstr>Make sure you drive your robot as often as possible!</vt:lpstr>
      <vt:lpstr>User Interface</vt:lpstr>
      <vt:lpstr>KISS</vt:lpstr>
      <vt:lpstr>Sensors</vt:lpstr>
      <vt:lpstr>Useful Software</vt:lpstr>
      <vt:lpstr>Steal your code (stand on the shoulders of giants)</vt:lpstr>
      <vt:lpstr>Make sure you drive your robot as often as possible!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Corteil</dc:creator>
  <cp:lastModifiedBy>Brian Corteil</cp:lastModifiedBy>
  <cp:revision>143</cp:revision>
  <dcterms:created xsi:type="dcterms:W3CDTF">2016-08-27T09:02:07Z</dcterms:created>
  <dcterms:modified xsi:type="dcterms:W3CDTF">2016-09-18T09:28:21Z</dcterms:modified>
</cp:coreProperties>
</file>

<file path=docProps/thumbnail.jpeg>
</file>